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78" r:id="rId3"/>
    <p:sldId id="279" r:id="rId4"/>
    <p:sldId id="281" r:id="rId5"/>
    <p:sldId id="282" r:id="rId6"/>
    <p:sldId id="298" r:id="rId7"/>
    <p:sldId id="283" r:id="rId8"/>
    <p:sldId id="280" r:id="rId9"/>
    <p:sldId id="275" r:id="rId10"/>
    <p:sldId id="288" r:id="rId11"/>
    <p:sldId id="287" r:id="rId12"/>
    <p:sldId id="290" r:id="rId13"/>
    <p:sldId id="289" r:id="rId14"/>
    <p:sldId id="291" r:id="rId15"/>
    <p:sldId id="299" r:id="rId16"/>
    <p:sldId id="292" r:id="rId17"/>
    <p:sldId id="293" r:id="rId18"/>
    <p:sldId id="294" r:id="rId19"/>
    <p:sldId id="272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73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ael Webster-Clark" initials="MWC" lastIdx="6" clrIdx="0">
    <p:extLst>
      <p:ext uri="{19B8F6BF-5375-455C-9EA6-DF929625EA0E}">
        <p15:presenceInfo xmlns:p15="http://schemas.microsoft.com/office/powerpoint/2012/main" userId="a96279738b6f2efa" providerId="Windows Live"/>
      </p:ext>
    </p:extLst>
  </p:cmAuthor>
  <p:cmAuthor id="2" name="Jennifer" initials="J" lastIdx="3" clrIdx="1">
    <p:extLst>
      <p:ext uri="{19B8F6BF-5375-455C-9EA6-DF929625EA0E}">
        <p15:presenceInfo xmlns:p15="http://schemas.microsoft.com/office/powerpoint/2012/main" userId="S::jlund@ad.unc.edu::f728108c-b223-4bf2-9b4b-4b05cc43006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6A0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3" autoAdjust="0"/>
    <p:restoredTop sz="87941" autoAdjust="0"/>
  </p:normalViewPr>
  <p:slideViewPr>
    <p:cSldViewPr snapToGrid="0" snapToObjects="1">
      <p:cViewPr varScale="1">
        <p:scale>
          <a:sx n="60" d="100"/>
          <a:sy n="60" d="100"/>
        </p:scale>
        <p:origin x="1662" y="54"/>
      </p:cViewPr>
      <p:guideLst>
        <p:guide orient="horz" pos="1473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83" d="100"/>
          <a:sy n="83" d="100"/>
        </p:scale>
        <p:origin x="3201" y="3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20A56-D613-48BB-844E-EE38B2A5CFA1}" type="datetimeFigureOut">
              <a:rPr lang="en-US" smtClean="0"/>
              <a:t>1/6/21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67E7A4-AF10-4A58-BEB7-CC0E1F71B2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831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https://docs.google.com/presentation/d/1mDR9ed1O565E8w4uFmTqWyq3D-bEAM2cg-tZvKRKcXo/edit?usp=sharing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67E7A4-AF10-4A58-BEB7-CC0E1F71B2B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5196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It depends on the perspective for decision-making:</a:t>
            </a:r>
          </a:p>
          <a:p>
            <a:pPr marL="465138" indent="-239713">
              <a:buFont typeface="Arial" panose="020B0604020202020204" pitchFamily="34" charset="0"/>
              <a:buChar char="•"/>
            </a:pPr>
            <a:r>
              <a:rPr lang="en-US" sz="1200" dirty="0"/>
              <a:t>Patient / Caregiver</a:t>
            </a:r>
          </a:p>
          <a:p>
            <a:pPr marL="465138" indent="-239713">
              <a:buFont typeface="Arial" panose="020B0604020202020204" pitchFamily="34" charset="0"/>
              <a:buChar char="•"/>
            </a:pPr>
            <a:r>
              <a:rPr lang="en-US" sz="1200" dirty="0"/>
              <a:t>Oncologist</a:t>
            </a:r>
          </a:p>
          <a:p>
            <a:pPr marL="465138" indent="-239713">
              <a:buFont typeface="Arial" panose="020B0604020202020204" pitchFamily="34" charset="0"/>
              <a:buChar char="•"/>
            </a:pPr>
            <a:r>
              <a:rPr lang="en-US" sz="1200" dirty="0"/>
              <a:t>Payer</a:t>
            </a:r>
          </a:p>
          <a:p>
            <a:pPr marL="465138" indent="-239713">
              <a:buFont typeface="Arial" panose="020B0604020202020204" pitchFamily="34" charset="0"/>
              <a:buChar char="•"/>
            </a:pPr>
            <a:r>
              <a:rPr lang="en-US" sz="1200" dirty="0"/>
              <a:t>Regulator</a:t>
            </a:r>
          </a:p>
          <a:p>
            <a:pPr marL="465138" indent="-239713">
              <a:buFont typeface="Arial" panose="020B0604020202020204" pitchFamily="34" charset="0"/>
              <a:buChar char="•"/>
            </a:pPr>
            <a:r>
              <a:rPr lang="en-US" sz="1200" dirty="0"/>
              <a:t>Researcher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67E7A4-AF10-4A58-BEB7-CC0E1F71B2B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874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56A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401315" y="1501544"/>
            <a:ext cx="5798763" cy="1593006"/>
          </a:xfrm>
        </p:spPr>
        <p:txBody>
          <a:bodyPr anchor="b">
            <a:normAutofit/>
          </a:bodyPr>
          <a:lstStyle>
            <a:lvl1pPr>
              <a:defRPr sz="3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401314" y="3163189"/>
            <a:ext cx="5798764" cy="1053355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 flipV="1">
            <a:off x="414757" y="3122849"/>
            <a:ext cx="5785321" cy="2"/>
          </a:xfrm>
          <a:prstGeom prst="line">
            <a:avLst/>
          </a:prstGeom>
          <a:ln w="1270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098" y="570726"/>
            <a:ext cx="5393490" cy="59459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399" cy="1143000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00200"/>
            <a:ext cx="7772400" cy="4370294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81B5EC69-A72C-43F9-924A-1B5C0CA8AE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709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56A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592444"/>
            <a:ext cx="9144000" cy="1143000"/>
          </a:xfrm>
        </p:spPr>
        <p:txBody>
          <a:bodyPr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8509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1035088" y="274638"/>
            <a:ext cx="765171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81B5EC69-A72C-43F9-924A-1B5C0CA8AE0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81B5EC69-A72C-43F9-924A-1B5C0CA8AE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347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solidFill>
            <a:srgbClr val="56A0D3"/>
          </a:solidFill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solidFill>
            <a:srgbClr val="56A0D3"/>
          </a:solidFill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81B5EC69-A72C-43F9-924A-1B5C0CA8AE0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351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612775"/>
            <a:ext cx="9144000" cy="187493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solidFill>
            <a:srgbClr val="56A0D3"/>
          </a:solidFill>
        </p:spPr>
        <p:txBody>
          <a:bodyPr anchor="b"/>
          <a:lstStyle>
            <a:lvl1pPr algn="l">
              <a:defRPr sz="2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>
                <a:latin typeface="+mj-lt"/>
                <a:cs typeface="Calibri" panose="020F050202020403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+mj-lt"/>
                <a:cs typeface="Calibri" panose="020F050202020403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81B5EC69-A72C-43F9-924A-1B5C0CA8AE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78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435101"/>
            <a:ext cx="5111750" cy="4392676"/>
          </a:xfrm>
        </p:spPr>
        <p:txBody>
          <a:bodyPr/>
          <a:lstStyle>
            <a:lvl1pPr>
              <a:defRPr sz="3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28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24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1"/>
            <a:ext cx="3008313" cy="4392676"/>
          </a:xfrm>
          <a:solidFill>
            <a:schemeClr val="bg1"/>
          </a:solidFill>
          <a:ln>
            <a:solidFill>
              <a:srgbClr val="56A0D3"/>
            </a:solidFill>
          </a:ln>
        </p:spPr>
        <p:txBody>
          <a:bodyPr/>
          <a:lstStyle>
            <a:lvl1pPr marL="0" indent="0">
              <a:buNone/>
              <a:defRPr sz="1400">
                <a:latin typeface="+mj-lt"/>
                <a:cs typeface="Calibri" panose="020F050202020403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81B5EC69-A72C-43F9-924A-1B5C0CA8AE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914065" y="274638"/>
            <a:ext cx="7651711" cy="1143000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6817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065" y="274638"/>
            <a:ext cx="765171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065" y="1600200"/>
            <a:ext cx="7651712" cy="43367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Line 3"/>
          <p:cNvSpPr>
            <a:spLocks noChangeShapeType="1"/>
          </p:cNvSpPr>
          <p:nvPr/>
        </p:nvSpPr>
        <p:spPr bwMode="auto">
          <a:xfrm>
            <a:off x="1035088" y="1156954"/>
            <a:ext cx="7162800" cy="0"/>
          </a:xfrm>
          <a:prstGeom prst="line">
            <a:avLst/>
          </a:prstGeom>
          <a:noFill/>
          <a:ln w="9525">
            <a:solidFill>
              <a:srgbClr val="56A0D3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+mj-lt"/>
              </a:defRPr>
            </a:lvl1pPr>
          </a:lstStyle>
          <a:p>
            <a:fld id="{81B5EC69-A72C-43F9-924A-1B5C0CA8AE0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68" y="6110276"/>
            <a:ext cx="1976965" cy="54294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83" r:id="rId3"/>
    <p:sldLayoutId id="2147483658" r:id="rId4"/>
    <p:sldLayoutId id="2147483663" r:id="rId5"/>
    <p:sldLayoutId id="2147483664" r:id="rId6"/>
    <p:sldLayoutId id="2147483668" r:id="rId7"/>
    <p:sldLayoutId id="2147483667" r:id="rId8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100" b="1" kern="1200">
          <a:solidFill>
            <a:srgbClr val="56A0D3"/>
          </a:solidFill>
          <a:latin typeface="+mj-lt"/>
          <a:ea typeface="+mj-ea"/>
          <a:cs typeface="Times New Roman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56A0D3"/>
        </a:buClr>
        <a:buFont typeface="Wingdings" charset="2"/>
        <a:buChar char="§"/>
        <a:defRPr sz="2700" b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742950" indent="-285750" algn="l" defTabSz="457200" rtl="0" eaLnBrk="1" latinLnBrk="0" hangingPunct="1">
        <a:spcBef>
          <a:spcPct val="20000"/>
        </a:spcBef>
        <a:buClr>
          <a:schemeClr val="accent1"/>
        </a:buClr>
        <a:buSzPct val="90000"/>
        <a:buFont typeface="Arial"/>
        <a:buChar char="•"/>
        <a:defRPr sz="2400" b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accent1"/>
        </a:buClr>
        <a:buFont typeface="Wingdings" charset="2"/>
        <a:buChar char="§"/>
        <a:defRPr sz="2000" b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accent1"/>
        </a:buClr>
        <a:buFont typeface="Arial"/>
        <a:buChar char="•"/>
        <a:defRPr sz="2000" b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2057400" indent="-228600" algn="l" defTabSz="457200" rtl="0" eaLnBrk="1" latinLnBrk="0" hangingPunct="1">
        <a:spcBef>
          <a:spcPct val="20000"/>
        </a:spcBef>
        <a:buClr>
          <a:schemeClr val="accent1"/>
        </a:buClr>
        <a:buFont typeface="Arial"/>
        <a:buChar char="»"/>
        <a:defRPr sz="2000" b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presentation/d/1mDR9ed1O565E8w4uFmTqWyq3D-bEAM2cg-tZvKRKcXo/edit?usp=shari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IRL-UNC/HybridDesignVisualsWorkshop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 introduction to transporting treatment effects from randomized clinical trials to clinical practice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1313" y="3163189"/>
            <a:ext cx="5924535" cy="1980311"/>
          </a:xfrm>
        </p:spPr>
        <p:txBody>
          <a:bodyPr>
            <a:normAutofit/>
          </a:bodyPr>
          <a:lstStyle/>
          <a:p>
            <a:r>
              <a:rPr lang="en-US" dirty="0"/>
              <a:t>Society for Epidemiologic Research Workshop</a:t>
            </a:r>
          </a:p>
          <a:p>
            <a:r>
              <a:rPr lang="en-US" dirty="0"/>
              <a:t>Friday, January 8th, 2020</a:t>
            </a:r>
          </a:p>
          <a:p>
            <a:r>
              <a:rPr lang="en-US" dirty="0"/>
              <a:t>Jennifer L. Lund</a:t>
            </a:r>
          </a:p>
          <a:p>
            <a:r>
              <a:rPr lang="en-US" dirty="0"/>
              <a:t>University of North Carolina at Chapel Hill</a:t>
            </a:r>
          </a:p>
        </p:txBody>
      </p:sp>
    </p:spTree>
    <p:extLst>
      <p:ext uri="{BB962C8B-B14F-4D97-AF65-F5344CB8AC3E}">
        <p14:creationId xmlns:p14="http://schemas.microsoft.com/office/powerpoint/2010/main" val="14381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00397-5E07-49A8-8390-820FB0886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322" y="274638"/>
            <a:ext cx="7195279" cy="1143000"/>
          </a:xfrm>
        </p:spPr>
        <p:txBody>
          <a:bodyPr/>
          <a:lstStyle/>
          <a:p>
            <a:r>
              <a:rPr lang="en-US" dirty="0"/>
              <a:t>Example: Metastatic Colorectal Cancer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B45FE-42FB-4764-9CBD-FB1054AE6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654253"/>
            <a:ext cx="5036698" cy="4702097"/>
          </a:xfrm>
        </p:spPr>
        <p:txBody>
          <a:bodyPr>
            <a:normAutofit/>
          </a:bodyPr>
          <a:lstStyle/>
          <a:p>
            <a:r>
              <a:rPr lang="en-US" sz="2800" dirty="0"/>
              <a:t>Colorectal cancer (CRC) is the third most common cancer in US men and women</a:t>
            </a:r>
          </a:p>
          <a:p>
            <a:endParaRPr lang="en-US" sz="1000" dirty="0"/>
          </a:p>
          <a:p>
            <a:r>
              <a:rPr lang="en-US" sz="2800" dirty="0"/>
              <a:t>About 22% are diagnosed when they have already metastasized (mCRC)</a:t>
            </a:r>
          </a:p>
          <a:p>
            <a:endParaRPr lang="en-US" sz="1000" dirty="0"/>
          </a:p>
          <a:p>
            <a:r>
              <a:rPr lang="en-US" sz="2800" dirty="0"/>
              <a:t>Prognosis is poor in mCRC with a 5-year survival rate of 14%</a:t>
            </a:r>
          </a:p>
          <a:p>
            <a:endParaRPr lang="en-US" sz="10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1E529E-E89F-44D6-8C2D-0013CA09D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5EC69-A72C-43F9-924A-1B5C0CA8AE0D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D38B60-80CD-48C1-A1CF-122601B87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1097" y="1807382"/>
            <a:ext cx="3048000" cy="287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056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B45FE-42FB-4764-9CBD-FB1054AE6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2383437"/>
            <a:ext cx="7772400" cy="3462728"/>
          </a:xfrm>
        </p:spPr>
        <p:txBody>
          <a:bodyPr>
            <a:normAutofit fontScale="77500" lnSpcReduction="20000"/>
          </a:bodyPr>
          <a:lstStyle/>
          <a:p>
            <a:r>
              <a:rPr lang="en-US" sz="3200" dirty="0"/>
              <a:t>Open-label, phase III, multi-center trial comparing the efficacy of </a:t>
            </a:r>
            <a:r>
              <a:rPr lang="en-US" sz="3200" dirty="0" err="1"/>
              <a:t>panitumimab</a:t>
            </a:r>
            <a:r>
              <a:rPr lang="en-US" sz="3200" dirty="0"/>
              <a:t> + FOLFOX4 versus FOLFOX4 alone</a:t>
            </a:r>
          </a:p>
          <a:p>
            <a:endParaRPr lang="en-US" sz="1300" dirty="0"/>
          </a:p>
          <a:p>
            <a:r>
              <a:rPr lang="en-US" sz="3200" dirty="0" err="1"/>
              <a:t>Panitumimab</a:t>
            </a:r>
            <a:r>
              <a:rPr lang="en-US" sz="3200" dirty="0"/>
              <a:t> is a monoclonal antibody therapy targeting the epidermal growth factor receptor (EGFR), shown to be a clinically meaningful target for mCRC </a:t>
            </a:r>
          </a:p>
          <a:p>
            <a:endParaRPr lang="en-US" sz="1400" dirty="0"/>
          </a:p>
          <a:p>
            <a:r>
              <a:rPr lang="en-US" sz="3200" dirty="0"/>
              <a:t>FOLFOX4 is an infused chemotherapy regimen including a combination of oxaliplatin and 5-fluorouracil, and was standard of care for mCRC at the time of this trial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1E529E-E89F-44D6-8C2D-0013CA09D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5EC69-A72C-43F9-924A-1B5C0CA8AE0D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AF750C-9251-4844-9140-8F11250AC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9" y="0"/>
            <a:ext cx="7038975" cy="16573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1E64BC1-5E8C-4E01-BEF6-E5DEA77294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2109" y="1310640"/>
            <a:ext cx="3287078" cy="69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085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BF5B-5567-4B1A-BF40-D94636E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065" y="274638"/>
            <a:ext cx="7651711" cy="1143000"/>
          </a:xfrm>
        </p:spPr>
        <p:txBody>
          <a:bodyPr anchor="ctr">
            <a:normAutofit/>
          </a:bodyPr>
          <a:lstStyle/>
          <a:p>
            <a:r>
              <a:rPr lang="en-US" dirty="0"/>
              <a:t>The role of KRAS in panitumumab efficacy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FF4FA-10F2-4D01-A254-B4C2D0702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394086"/>
            <a:ext cx="8108576" cy="1547734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dirty="0"/>
              <a:t>An earlier pivotal phase III study of panitumumab as monotherapy in the mCRC setting provided evidence that clinical beneﬁt was speciﬁc to patients with wild-type (WT) KRAS tumors.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1DD48A-0F3C-404A-AE3F-F9F76F15B0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07" r="12901" b="2"/>
          <a:stretch/>
        </p:blipFill>
        <p:spPr>
          <a:xfrm>
            <a:off x="6190938" y="3096539"/>
            <a:ext cx="2236988" cy="2505025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5885EC-A182-4CB2-98C7-FA1E49188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81B5EC69-A72C-43F9-924A-1B5C0CA8AE0D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12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58C703-EF6A-4DC3-B139-FCADA17D89CA}"/>
              </a:ext>
            </a:extLst>
          </p:cNvPr>
          <p:cNvSpPr txBox="1"/>
          <p:nvPr/>
        </p:nvSpPr>
        <p:spPr>
          <a:xfrm>
            <a:off x="457200" y="3002530"/>
            <a:ext cx="5733738" cy="2693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Clr>
                <a:srgbClr val="56A0D3"/>
              </a:buClr>
              <a:buFont typeface="Wingdings" charset="2"/>
              <a:buChar char="§"/>
            </a:pP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The PRIME study was designed to compare the treatment effect in </a:t>
            </a:r>
            <a:r>
              <a:rPr lang="en-US" sz="2600" b="1" dirty="0">
                <a:latin typeface="Calibri" panose="020F0502020204030204" pitchFamily="34" charset="0"/>
                <a:cs typeface="Calibri" panose="020F0502020204030204" pitchFamily="34" charset="0"/>
              </a:rPr>
              <a:t>all patients</a:t>
            </a: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 but was amended to focus on prospective hypothesis testing in the WT KRAS stratum.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Clr>
                <a:srgbClr val="56A0D3"/>
              </a:buClr>
              <a:buFont typeface="Wingdings" charset="2"/>
              <a:buChar char="§"/>
            </a:pPr>
            <a:r>
              <a:rPr lang="en-US" sz="2600" dirty="0"/>
              <a:t>KRAS testing was initiated after the study population was enrolled.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D35EF8-395D-4388-BF79-2DD56E0585D3}"/>
              </a:ext>
            </a:extLst>
          </p:cNvPr>
          <p:cNvSpPr txBox="1"/>
          <p:nvPr/>
        </p:nvSpPr>
        <p:spPr>
          <a:xfrm>
            <a:off x="5081666" y="5696264"/>
            <a:ext cx="3484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0" i="1" dirty="0">
                <a:solidFill>
                  <a:srgbClr val="231F20"/>
                </a:solidFill>
                <a:effectLst/>
                <a:latin typeface="Arial" panose="020B0604020202020204" pitchFamily="34" charset="0"/>
              </a:rPr>
              <a:t>Illustration of the KRAS protein. Image credit: National Institutes of Health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364446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00397-5E07-49A8-8390-820FB0886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322" y="274638"/>
            <a:ext cx="7195279" cy="1143000"/>
          </a:xfrm>
        </p:spPr>
        <p:txBody>
          <a:bodyPr/>
          <a:lstStyle/>
          <a:p>
            <a:r>
              <a:rPr lang="en-US" dirty="0"/>
              <a:t>PRIME Study Eligibility Criteria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B45FE-42FB-4764-9CBD-FB1054AE6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417638"/>
            <a:ext cx="3372788" cy="4702097"/>
          </a:xfrm>
        </p:spPr>
        <p:txBody>
          <a:bodyPr>
            <a:normAutofit/>
          </a:bodyPr>
          <a:lstStyle/>
          <a:p>
            <a:r>
              <a:rPr lang="en-US" sz="2800" dirty="0"/>
              <a:t>18+ years old</a:t>
            </a:r>
            <a:endParaRPr lang="en-US" sz="1000" dirty="0"/>
          </a:p>
          <a:p>
            <a:r>
              <a:rPr lang="en-US" sz="2800" dirty="0"/>
              <a:t>Untreated metastatic colon or rectal cancer</a:t>
            </a:r>
            <a:endParaRPr lang="en-US" sz="1000" dirty="0"/>
          </a:p>
          <a:p>
            <a:r>
              <a:rPr lang="en-US" sz="2800" dirty="0"/>
              <a:t>ECOG performance status (physical function): 0-2</a:t>
            </a:r>
          </a:p>
          <a:p>
            <a:r>
              <a:rPr lang="en-US" sz="2800" dirty="0"/>
              <a:t>One measurable lesion</a:t>
            </a:r>
          </a:p>
          <a:p>
            <a:endParaRPr lang="en-US" sz="10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1E529E-E89F-44D6-8C2D-0013CA09D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5EC69-A72C-43F9-924A-1B5C0CA8AE0D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F35EE3-1BC7-4DFA-B63E-7A44D4163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654253"/>
            <a:ext cx="4438650" cy="379095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392E7CD-A2D8-42D4-B1AD-8CD8E03AB4B8}"/>
              </a:ext>
            </a:extLst>
          </p:cNvPr>
          <p:cNvSpPr/>
          <p:nvPr/>
        </p:nvSpPr>
        <p:spPr>
          <a:xfrm>
            <a:off x="4572000" y="1654253"/>
            <a:ext cx="419725" cy="5193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058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2FFCA-0DBC-44D9-9F73-ADF44DF1B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PRIME study population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2ADD26-F076-4BBD-99A2-9185ED4DD2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1183 patients were randomized from Aug 2006-Feb 2008</a:t>
            </a:r>
          </a:p>
          <a:p>
            <a:r>
              <a:rPr lang="en-US" dirty="0"/>
              <a:t>See trial Table 1</a:t>
            </a:r>
          </a:p>
          <a:p>
            <a:pPr lvl="1"/>
            <a:r>
              <a:rPr lang="en-US" dirty="0"/>
              <a:t>Average age ≈ 62 years</a:t>
            </a:r>
          </a:p>
          <a:p>
            <a:pPr lvl="1"/>
            <a:r>
              <a:rPr lang="en-US" dirty="0"/>
              <a:t>60% had WT KRAS; 40% had mutant KRAS</a:t>
            </a:r>
          </a:p>
          <a:p>
            <a:pPr lvl="1"/>
            <a:r>
              <a:rPr lang="en-US" dirty="0"/>
              <a:t>Trial conducted primarily in Western Europe, Canada, and Australia (not the US)</a:t>
            </a:r>
          </a:p>
          <a:p>
            <a:pPr lvl="1"/>
            <a:r>
              <a:rPr lang="en-US" dirty="0"/>
              <a:t>66% had colon cancer; 34% had rectal cancer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F092C7-2500-49D8-B4CF-C4EC4E113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5EC69-A72C-43F9-924A-1B5C0CA8AE0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115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2F986-ADB6-4D23-8C11-D228943D7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PRIME Study Findings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776D8C4-1CAC-4205-8A03-A237D395ED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8131" y="1737349"/>
            <a:ext cx="4091940" cy="252603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373B5B-3E1A-4516-A845-EBEA489F3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5EC69-A72C-43F9-924A-1B5C0CA8AE0D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8D89BB-FC1F-4D45-AEB6-751BC51983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9150" y="1737349"/>
            <a:ext cx="4226719" cy="25717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F6B6302-01BD-4FD7-B9BB-68AC5B6E082D}"/>
              </a:ext>
            </a:extLst>
          </p:cNvPr>
          <p:cNvSpPr txBox="1"/>
          <p:nvPr/>
        </p:nvSpPr>
        <p:spPr>
          <a:xfrm>
            <a:off x="914400" y="4491789"/>
            <a:ext cx="7620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In May 2014, the Food and Drug Administration approved panitumumab in combination with FOLFOX for the first-line treatment of mCRC for patients with wild-type KRAS tumors (assessed using the </a:t>
            </a:r>
            <a:r>
              <a:rPr lang="en-US" sz="2200" dirty="0" err="1"/>
              <a:t>therascreen</a:t>
            </a:r>
            <a:r>
              <a:rPr lang="en-US" sz="2200" dirty="0"/>
              <a:t> KRAS test)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26A0DC-2CD9-4227-977E-8ED5F3A99E92}"/>
              </a:ext>
            </a:extLst>
          </p:cNvPr>
          <p:cNvSpPr/>
          <p:nvPr/>
        </p:nvSpPr>
        <p:spPr>
          <a:xfrm>
            <a:off x="2919663" y="2566737"/>
            <a:ext cx="1595188" cy="4010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C1087BA-2DBE-4FED-B891-C70FE54BCE71}"/>
              </a:ext>
            </a:extLst>
          </p:cNvPr>
          <p:cNvSpPr/>
          <p:nvPr/>
        </p:nvSpPr>
        <p:spPr>
          <a:xfrm>
            <a:off x="7311388" y="2518611"/>
            <a:ext cx="1595188" cy="4010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357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F7137-2B9A-4267-AF1C-8A9182FD4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is the target population?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059312-74D3-457C-990D-3A7EF3D8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5EC69-A72C-43F9-924A-1B5C0CA8AE0D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E39A523-79FC-4464-89B9-35B18CD77DED}"/>
              </a:ext>
            </a:extLst>
          </p:cNvPr>
          <p:cNvSpPr/>
          <p:nvPr/>
        </p:nvSpPr>
        <p:spPr>
          <a:xfrm>
            <a:off x="284812" y="2037348"/>
            <a:ext cx="3972394" cy="3333948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tx1"/>
                </a:solidFill>
              </a:rPr>
              <a:t>TRIAL POPULATION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/>
                </a:solidFill>
              </a:rPr>
              <a:t>Population: </a:t>
            </a:r>
            <a:r>
              <a:rPr lang="en-US" sz="2400" dirty="0">
                <a:solidFill>
                  <a:schemeClr val="tx1"/>
                </a:solidFill>
              </a:rPr>
              <a:t>PRIME Study Eligibility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/>
                </a:solidFill>
              </a:rPr>
              <a:t>Place: </a:t>
            </a:r>
            <a:r>
              <a:rPr lang="en-US" sz="2400" dirty="0">
                <a:solidFill>
                  <a:schemeClr val="tx1"/>
                </a:solidFill>
              </a:rPr>
              <a:t>Ex-US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/>
                </a:solidFill>
              </a:rPr>
              <a:t>Time: </a:t>
            </a:r>
            <a:r>
              <a:rPr lang="en-US" sz="2400" dirty="0">
                <a:solidFill>
                  <a:schemeClr val="tx1"/>
                </a:solidFill>
              </a:rPr>
              <a:t>2006-2008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1B3DE31-F847-4C0C-8A6E-686B0F1753F3}"/>
              </a:ext>
            </a:extLst>
          </p:cNvPr>
          <p:cNvSpPr/>
          <p:nvPr/>
        </p:nvSpPr>
        <p:spPr>
          <a:xfrm>
            <a:off x="4656942" y="2073457"/>
            <a:ext cx="4202245" cy="3297837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tx1"/>
                </a:solidFill>
              </a:rPr>
              <a:t>TARGET POPULATION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/>
                </a:solidFill>
              </a:rPr>
              <a:t>Population: </a:t>
            </a:r>
            <a:r>
              <a:rPr lang="en-US" sz="2400" dirty="0">
                <a:solidFill>
                  <a:schemeClr val="tx1"/>
                </a:solidFill>
              </a:rPr>
              <a:t>Meets PRIME eligibility with KRAS wild-type tumors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/>
                </a:solidFill>
              </a:rPr>
              <a:t>Place: </a:t>
            </a:r>
            <a:r>
              <a:rPr lang="en-US" sz="2400" dirty="0">
                <a:solidFill>
                  <a:schemeClr val="tx1"/>
                </a:solidFill>
              </a:rPr>
              <a:t>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/>
                </a:solidFill>
              </a:rPr>
              <a:t>Time: </a:t>
            </a:r>
            <a:r>
              <a:rPr lang="en-US" sz="2400" dirty="0">
                <a:solidFill>
                  <a:schemeClr val="tx1"/>
                </a:solidFill>
              </a:rPr>
              <a:t>2010-2017</a:t>
            </a:r>
          </a:p>
        </p:txBody>
      </p:sp>
    </p:spTree>
    <p:extLst>
      <p:ext uri="{BB962C8B-B14F-4D97-AF65-F5344CB8AC3E}">
        <p14:creationId xmlns:p14="http://schemas.microsoft.com/office/powerpoint/2010/main" val="336186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7002B-C8A2-41A4-9047-5B9BF462C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065" y="49786"/>
            <a:ext cx="7651711" cy="1143000"/>
          </a:xfrm>
        </p:spPr>
        <p:txBody>
          <a:bodyPr anchor="ctr">
            <a:normAutofit/>
          </a:bodyPr>
          <a:lstStyle/>
          <a:p>
            <a:r>
              <a:rPr lang="en-US" dirty="0"/>
              <a:t>Surveillance Epidemiology and End Results (SEER) Program Registries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70D3C0D-351C-46DE-8CD0-B095E3E4A9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491" y="1308609"/>
            <a:ext cx="4038600" cy="3099627"/>
          </a:xfrm>
          <a:prstGeom prst="rect">
            <a:avLst/>
          </a:prstGeom>
          <a:noFill/>
        </p:spPr>
      </p:pic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0BA50290-1041-4CD8-9EA7-492A2D8E95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0704" y="1298559"/>
            <a:ext cx="4038600" cy="2984685"/>
          </a:xfrm>
        </p:spPr>
        <p:txBody>
          <a:bodyPr>
            <a:normAutofit/>
          </a:bodyPr>
          <a:lstStyle/>
          <a:p>
            <a:r>
              <a:rPr lang="en-US" dirty="0"/>
              <a:t>Population-based cancer registries</a:t>
            </a:r>
          </a:p>
          <a:p>
            <a:r>
              <a:rPr lang="en-US" dirty="0"/>
              <a:t>35% of US population</a:t>
            </a:r>
          </a:p>
          <a:p>
            <a:r>
              <a:rPr lang="en-US" dirty="0"/>
              <a:t>Publicly available data</a:t>
            </a:r>
          </a:p>
          <a:p>
            <a:r>
              <a:rPr lang="en-US" dirty="0"/>
              <a:t>Demographic, tumor and vital status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99A707-7672-4D40-91DA-49DB4F2AB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81B5EC69-A72C-43F9-924A-1B5C0CA8AE0D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17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E1BD98-814B-41F6-B9E9-3B6A2750A713}"/>
              </a:ext>
            </a:extLst>
          </p:cNvPr>
          <p:cNvSpPr txBox="1"/>
          <p:nvPr/>
        </p:nvSpPr>
        <p:spPr>
          <a:xfrm>
            <a:off x="570218" y="4438532"/>
            <a:ext cx="8317109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/>
              <a:t>Important notes for workshop: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KRAS mutation status is not recorded in publicly available SEER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We simulated 90% of the SEER population to have wild-type KRAS and 10% mutant KRAS to reflect a population likely to receive panitumumab.  </a:t>
            </a:r>
          </a:p>
        </p:txBody>
      </p:sp>
    </p:spTree>
    <p:extLst>
      <p:ext uri="{BB962C8B-B14F-4D97-AF65-F5344CB8AC3E}">
        <p14:creationId xmlns:p14="http://schemas.microsoft.com/office/powerpoint/2010/main" val="1339676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2FFCA-0DBC-44D9-9F73-ADF44DF1B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goal for today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F092C7-2500-49D8-B4CF-C4EC4E113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5EC69-A72C-43F9-924A-1B5C0CA8AE0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5A2F7D-B7F0-4CF7-BBED-78951A37EAF1}"/>
              </a:ext>
            </a:extLst>
          </p:cNvPr>
          <p:cNvSpPr/>
          <p:nvPr/>
        </p:nvSpPr>
        <p:spPr>
          <a:xfrm>
            <a:off x="3357797" y="1339201"/>
            <a:ext cx="2554530" cy="1828800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Arial Narrow" panose="020B0606020202030204" pitchFamily="34" charset="0"/>
              </a:rPr>
              <a:t>PRIME Trial: 2006-2008</a:t>
            </a:r>
          </a:p>
          <a:p>
            <a:pPr algn="ctr"/>
            <a:r>
              <a:rPr lang="en-US" sz="2000" b="1" dirty="0">
                <a:solidFill>
                  <a:schemeClr val="tx1"/>
                </a:solidFill>
                <a:latin typeface="Arial Narrow" panose="020B0606020202030204" pitchFamily="34" charset="0"/>
              </a:rPr>
              <a:t>Demographics</a:t>
            </a:r>
          </a:p>
          <a:p>
            <a:pPr algn="ctr"/>
            <a:r>
              <a:rPr lang="en-US" sz="2000" b="1" dirty="0">
                <a:solidFill>
                  <a:schemeClr val="tx1"/>
                </a:solidFill>
                <a:latin typeface="Arial Narrow" panose="020B0606020202030204" pitchFamily="34" charset="0"/>
              </a:rPr>
              <a:t>Tumor characteristics</a:t>
            </a:r>
          </a:p>
          <a:p>
            <a:pPr algn="ctr"/>
            <a:r>
              <a:rPr lang="en-US" sz="2000" b="1" dirty="0">
                <a:solidFill>
                  <a:schemeClr val="tx1"/>
                </a:solidFill>
                <a:latin typeface="Arial Narrow" panose="020B0606020202030204" pitchFamily="34" charset="0"/>
              </a:rPr>
              <a:t>Outcomes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B499955-E135-4814-ACCA-FA0121A3EF38}"/>
              </a:ext>
            </a:extLst>
          </p:cNvPr>
          <p:cNvSpPr/>
          <p:nvPr/>
        </p:nvSpPr>
        <p:spPr>
          <a:xfrm>
            <a:off x="157883" y="4003963"/>
            <a:ext cx="2554530" cy="1828800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Arial Narrow" panose="020B0606020202030204" pitchFamily="34" charset="0"/>
              </a:rPr>
              <a:t>SEER </a:t>
            </a:r>
          </a:p>
          <a:p>
            <a:pPr algn="ctr"/>
            <a:r>
              <a:rPr lang="en-US" sz="2800" b="1" dirty="0">
                <a:solidFill>
                  <a:schemeClr val="tx1"/>
                </a:solidFill>
                <a:latin typeface="Arial Narrow" panose="020B0606020202030204" pitchFamily="34" charset="0"/>
              </a:rPr>
              <a:t>2010-2017</a:t>
            </a:r>
          </a:p>
          <a:p>
            <a:pPr algn="ctr"/>
            <a:r>
              <a:rPr lang="en-US" sz="2000" b="1" dirty="0">
                <a:solidFill>
                  <a:schemeClr val="tx1"/>
                </a:solidFill>
                <a:latin typeface="Arial Narrow" panose="020B0606020202030204" pitchFamily="34" charset="0"/>
              </a:rPr>
              <a:t>Demographics</a:t>
            </a:r>
          </a:p>
          <a:p>
            <a:pPr algn="ctr"/>
            <a:r>
              <a:rPr lang="en-US" sz="2000" b="1" dirty="0">
                <a:solidFill>
                  <a:schemeClr val="tx1"/>
                </a:solidFill>
                <a:latin typeface="Arial Narrow" panose="020B0606020202030204" pitchFamily="34" charset="0"/>
              </a:rPr>
              <a:t>Tumor characteristics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B6922E9-A694-4DF5-A811-D29D8D210B0F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912327" y="2253601"/>
            <a:ext cx="107729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B38A6EA-6A82-4B69-8A19-94F7F790A778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>
            <a:off x="2712413" y="4918363"/>
            <a:ext cx="645384" cy="1"/>
          </a:xfrm>
          <a:prstGeom prst="straightConnector1">
            <a:avLst/>
          </a:prstGeom>
          <a:ln w="38100">
            <a:solidFill>
              <a:schemeClr val="tx1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EDAC633-FBF8-4FDE-BFF4-44E3074B48CA}"/>
              </a:ext>
            </a:extLst>
          </p:cNvPr>
          <p:cNvSpPr/>
          <p:nvPr/>
        </p:nvSpPr>
        <p:spPr>
          <a:xfrm>
            <a:off x="3357797" y="4003964"/>
            <a:ext cx="2554530" cy="1828800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Arial Narrow" panose="020B0606020202030204" pitchFamily="34" charset="0"/>
              </a:rPr>
              <a:t>Weighted PRIME Population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  <a:latin typeface="Arial Narrow" panose="020B0606020202030204" pitchFamily="34" charset="0"/>
              </a:rPr>
              <a:t> reflect target population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00B69F2-4F83-45BA-8A6F-4D667392CADF}"/>
              </a:ext>
            </a:extLst>
          </p:cNvPr>
          <p:cNvCxnSpPr>
            <a:cxnSpLocks/>
            <a:stCxn id="7" idx="2"/>
            <a:endCxn id="11" idx="0"/>
          </p:cNvCxnSpPr>
          <p:nvPr/>
        </p:nvCxnSpPr>
        <p:spPr>
          <a:xfrm>
            <a:off x="4635062" y="3168001"/>
            <a:ext cx="0" cy="835963"/>
          </a:xfrm>
          <a:prstGeom prst="straightConnector1">
            <a:avLst/>
          </a:prstGeom>
          <a:ln w="38100">
            <a:solidFill>
              <a:schemeClr val="tx1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6195CB-9147-4DFD-B2B1-4027B1D0C277}"/>
              </a:ext>
            </a:extLst>
          </p:cNvPr>
          <p:cNvSpPr txBox="1"/>
          <p:nvPr/>
        </p:nvSpPr>
        <p:spPr>
          <a:xfrm>
            <a:off x="6756958" y="1642524"/>
            <a:ext cx="23870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000FF"/>
                </a:solidFill>
                <a:latin typeface="Arial Narrow" panose="020B0606020202030204" pitchFamily="34" charset="0"/>
              </a:rPr>
              <a:t>Treatment effects relevant to </a:t>
            </a:r>
            <a:r>
              <a:rPr lang="en-US" sz="2400" b="1" dirty="0">
                <a:solidFill>
                  <a:srgbClr val="0000FF"/>
                </a:solidFill>
                <a:latin typeface="Arial Narrow" panose="020B0606020202030204" pitchFamily="34" charset="0"/>
              </a:rPr>
              <a:t>trial population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E8042CF-E436-47D2-A206-E08F3E9D2DAD}"/>
              </a:ext>
            </a:extLst>
          </p:cNvPr>
          <p:cNvCxnSpPr>
            <a:cxnSpLocks/>
            <a:stCxn id="11" idx="3"/>
            <a:endCxn id="15" idx="1"/>
          </p:cNvCxnSpPr>
          <p:nvPr/>
        </p:nvCxnSpPr>
        <p:spPr>
          <a:xfrm>
            <a:off x="5912327" y="4918364"/>
            <a:ext cx="1077291" cy="0"/>
          </a:xfrm>
          <a:prstGeom prst="straightConnector1">
            <a:avLst/>
          </a:prstGeom>
          <a:ln w="38100">
            <a:solidFill>
              <a:schemeClr val="tx1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81A7F17-A94B-40C1-A70C-AA1D8A5B2E05}"/>
              </a:ext>
            </a:extLst>
          </p:cNvPr>
          <p:cNvSpPr txBox="1"/>
          <p:nvPr/>
        </p:nvSpPr>
        <p:spPr>
          <a:xfrm>
            <a:off x="6989618" y="3948868"/>
            <a:ext cx="19964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000FF"/>
                </a:solidFill>
                <a:latin typeface="Arial Narrow" panose="020B0606020202030204" pitchFamily="34" charset="0"/>
              </a:rPr>
              <a:t>Treatment effects relevant to </a:t>
            </a:r>
            <a:r>
              <a:rPr lang="en-US" sz="2400" b="1" dirty="0">
                <a:solidFill>
                  <a:srgbClr val="0000FF"/>
                </a:solidFill>
                <a:latin typeface="Arial Narrow" panose="020B0606020202030204" pitchFamily="34" charset="0"/>
              </a:rPr>
              <a:t>the SEER target population</a:t>
            </a:r>
          </a:p>
        </p:txBody>
      </p:sp>
    </p:spTree>
    <p:extLst>
      <p:ext uri="{BB962C8B-B14F-4D97-AF65-F5344CB8AC3E}">
        <p14:creationId xmlns:p14="http://schemas.microsoft.com/office/powerpoint/2010/main" val="3333758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1" grpId="0" animBg="1"/>
      <p:bldP spid="13" grpId="0"/>
      <p:bldP spid="1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515D1-B98B-413A-A64A-E0F2CA5B0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3270"/>
            <a:ext cx="9144000" cy="4778376"/>
          </a:xfrm>
        </p:spPr>
        <p:txBody>
          <a:bodyPr>
            <a:normAutofit/>
          </a:bodyPr>
          <a:lstStyle/>
          <a:p>
            <a:r>
              <a:rPr lang="en-US" dirty="0"/>
              <a:t>Questions?</a:t>
            </a:r>
            <a:br>
              <a:rPr lang="en-US" dirty="0"/>
            </a:br>
            <a:br>
              <a:rPr lang="en-US" dirty="0"/>
            </a:br>
            <a:r>
              <a:rPr lang="en-US" dirty="0"/>
              <a:t>jennifer.lund@unc.edu</a:t>
            </a:r>
            <a:br>
              <a:rPr lang="en-US" dirty="0"/>
            </a:br>
            <a:r>
              <a:rPr lang="en-US" dirty="0"/>
              <a:t>mawc@live.unc.edu</a:t>
            </a:r>
            <a:br>
              <a:rPr lang="en-US" dirty="0"/>
            </a:br>
            <a:r>
              <a:rPr lang="en-US" dirty="0"/>
              <a:t>akeil@unc.edu</a:t>
            </a:r>
            <a:br>
              <a:rPr lang="en-US" dirty="0"/>
            </a:br>
            <a:r>
              <a:rPr lang="en-US" dirty="0"/>
              <a:t>westreic@email.unc.edu </a:t>
            </a:r>
          </a:p>
        </p:txBody>
      </p:sp>
    </p:spTree>
    <p:extLst>
      <p:ext uri="{BB962C8B-B14F-4D97-AF65-F5344CB8AC3E}">
        <p14:creationId xmlns:p14="http://schemas.microsoft.com/office/powerpoint/2010/main" val="1957729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00397-5E07-49A8-8390-820FB0886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B45FE-42FB-4764-9CBD-FB1054AE6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398900"/>
            <a:ext cx="7772400" cy="4370294"/>
          </a:xfrm>
        </p:spPr>
        <p:txBody>
          <a:bodyPr>
            <a:normAutofit fontScale="92500"/>
          </a:bodyPr>
          <a:lstStyle/>
          <a:p>
            <a:r>
              <a:rPr lang="en-US" sz="3200" dirty="0"/>
              <a:t>The workshop team and logistics</a:t>
            </a:r>
          </a:p>
          <a:p>
            <a:endParaRPr lang="en-US" sz="1000" dirty="0"/>
          </a:p>
          <a:p>
            <a:r>
              <a:rPr lang="en-US" sz="3000" dirty="0"/>
              <a:t>An introduction to the concepts of generalizability and transportability in epidemiologic research</a:t>
            </a:r>
          </a:p>
          <a:p>
            <a:endParaRPr lang="en-US" sz="1000" dirty="0"/>
          </a:p>
          <a:p>
            <a:r>
              <a:rPr lang="en-US" sz="3000" dirty="0"/>
              <a:t>Workshop example and the clinical context</a:t>
            </a:r>
          </a:p>
          <a:p>
            <a:endParaRPr lang="en-US" sz="1000" dirty="0"/>
          </a:p>
          <a:p>
            <a:r>
              <a:rPr lang="en-US" sz="3000" dirty="0"/>
              <a:t>Application: Visualizations and break-out groups</a:t>
            </a:r>
          </a:p>
          <a:p>
            <a:endParaRPr lang="en-US" sz="1100" dirty="0"/>
          </a:p>
          <a:p>
            <a:r>
              <a:rPr lang="en-US" sz="3000" dirty="0"/>
              <a:t>Wrap-up: Discussion and questions 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1E529E-E89F-44D6-8C2D-0013CA09D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5EC69-A72C-43F9-924A-1B5C0CA8AE0D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937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83AA6-289C-437E-9636-C0592D86C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team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91B511-3F2E-4A25-96CC-C82DB3658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5EC69-A72C-43F9-924A-1B5C0CA8AE0D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522E57-7E2D-4A3D-B771-0CF77F8E7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9190" y="3705698"/>
            <a:ext cx="1905000" cy="1905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B7B72D-9DA7-4156-BD85-033709B838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7650" y="4120717"/>
            <a:ext cx="2108835" cy="204025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0B134C-F9A6-4497-A881-C8B33186C2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8790" y="1334664"/>
            <a:ext cx="2286000" cy="199644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AF19AB2-4EE7-482E-8DEF-7AF0DC2338AB}"/>
              </a:ext>
            </a:extLst>
          </p:cNvPr>
          <p:cNvSpPr txBox="1"/>
          <p:nvPr/>
        </p:nvSpPr>
        <p:spPr>
          <a:xfrm>
            <a:off x="1124259" y="5570773"/>
            <a:ext cx="200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Alexander Keil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ACCFED-A904-4B9C-B01A-9EA756B0C441}"/>
              </a:ext>
            </a:extLst>
          </p:cNvPr>
          <p:cNvSpPr txBox="1"/>
          <p:nvPr/>
        </p:nvSpPr>
        <p:spPr>
          <a:xfrm>
            <a:off x="3412756" y="3458969"/>
            <a:ext cx="2009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Michael Webster-Clark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0C70B1-E18D-4380-8A7C-B633A3F48CFD}"/>
              </a:ext>
            </a:extLst>
          </p:cNvPr>
          <p:cNvSpPr txBox="1"/>
          <p:nvPr/>
        </p:nvSpPr>
        <p:spPr>
          <a:xfrm>
            <a:off x="5786824" y="3428793"/>
            <a:ext cx="200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Shahar Shmuel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8C3690-31CF-403A-A4EE-96B71364B9A3}"/>
              </a:ext>
            </a:extLst>
          </p:cNvPr>
          <p:cNvSpPr txBox="1"/>
          <p:nvPr/>
        </p:nvSpPr>
        <p:spPr>
          <a:xfrm>
            <a:off x="6027650" y="6181326"/>
            <a:ext cx="200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Daniel Westreich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013EB89-8226-48DC-BAC9-F63A7F4297C9}"/>
              </a:ext>
            </a:extLst>
          </p:cNvPr>
          <p:cNvSpPr txBox="1"/>
          <p:nvPr/>
        </p:nvSpPr>
        <p:spPr>
          <a:xfrm>
            <a:off x="3485034" y="6292183"/>
            <a:ext cx="200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Allison Musty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BD8BF51-3133-44E2-A589-69C78DE472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9190" y="1332091"/>
            <a:ext cx="1905000" cy="1905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38EEDD5-4419-47D5-8786-FEC94A39D8E5}"/>
              </a:ext>
            </a:extLst>
          </p:cNvPr>
          <p:cNvSpPr txBox="1"/>
          <p:nvPr/>
        </p:nvSpPr>
        <p:spPr>
          <a:xfrm>
            <a:off x="1176724" y="3217129"/>
            <a:ext cx="200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Jennifer Lund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83526C-0F8C-4C96-A3FD-76916A06E22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8187"/>
          <a:stretch/>
        </p:blipFill>
        <p:spPr>
          <a:xfrm>
            <a:off x="3485034" y="1333324"/>
            <a:ext cx="1865376" cy="20348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44B623-98FE-4C14-9B5E-E49519484C3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8306"/>
          <a:stretch/>
        </p:blipFill>
        <p:spPr>
          <a:xfrm>
            <a:off x="3642453" y="4139032"/>
            <a:ext cx="1728216" cy="211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999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00397-5E07-49A8-8390-820FB0886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B45FE-42FB-4764-9CBD-FB1054AE6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398900"/>
            <a:ext cx="7772400" cy="4370294"/>
          </a:xfrm>
        </p:spPr>
        <p:txBody>
          <a:bodyPr>
            <a:normAutofit/>
          </a:bodyPr>
          <a:lstStyle/>
          <a:p>
            <a:r>
              <a:rPr lang="en-US" sz="3200" dirty="0"/>
              <a:t>Lecture / webinar (45-50 minutes)</a:t>
            </a:r>
          </a:p>
          <a:p>
            <a:endParaRPr lang="en-US" sz="3200" dirty="0"/>
          </a:p>
          <a:p>
            <a:r>
              <a:rPr lang="en-US" sz="3200" dirty="0"/>
              <a:t>Interactive application (60 minutes)</a:t>
            </a:r>
          </a:p>
          <a:p>
            <a:endParaRPr lang="en-US" sz="3200" dirty="0"/>
          </a:p>
          <a:p>
            <a:r>
              <a:rPr lang="en-US" sz="3200" dirty="0"/>
              <a:t>Discussion and Q&amp;A (10-15 minutes)</a:t>
            </a:r>
          </a:p>
          <a:p>
            <a:endParaRPr lang="en-US" sz="10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1E529E-E89F-44D6-8C2D-0013CA09D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5EC69-A72C-43F9-924A-1B5C0CA8AE0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650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00397-5E07-49A8-8390-820FB0886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B45FE-42FB-4764-9CBD-FB1054AE6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398900"/>
            <a:ext cx="7772400" cy="4627146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Zoom breakout rooms</a:t>
            </a:r>
          </a:p>
          <a:p>
            <a:pPr lvl="1"/>
            <a:r>
              <a:rPr lang="en-US" sz="2800" dirty="0"/>
              <a:t>Groups of 5-6 individuals have been pre-assigned</a:t>
            </a:r>
          </a:p>
          <a:p>
            <a:pPr lvl="1"/>
            <a:r>
              <a:rPr lang="en-US" sz="2800" dirty="0"/>
              <a:t>There will be two break-outs of 10-minutes each</a:t>
            </a:r>
          </a:p>
          <a:p>
            <a:pPr lvl="1"/>
            <a:endParaRPr lang="en-US" sz="1000" dirty="0"/>
          </a:p>
          <a:p>
            <a:r>
              <a:rPr lang="en-US" sz="3200" dirty="0"/>
              <a:t>Google slides</a:t>
            </a:r>
          </a:p>
          <a:p>
            <a:pPr lvl="1"/>
            <a:r>
              <a:rPr lang="en-US" sz="2800" dirty="0"/>
              <a:t>Will be used to allow break-out groups to record responses during discussion</a:t>
            </a:r>
          </a:p>
          <a:p>
            <a:pPr lvl="1"/>
            <a:r>
              <a:rPr lang="en-US" sz="2800" dirty="0"/>
              <a:t>Assign a scribe to record responses/discussion</a:t>
            </a:r>
          </a:p>
          <a:p>
            <a:pPr lvl="1"/>
            <a:r>
              <a:rPr lang="en-US" sz="2800" dirty="0"/>
              <a:t>Link here: </a:t>
            </a:r>
            <a:r>
              <a:rPr lang="en-US" dirty="0">
                <a:hlinkClick r:id="rId3"/>
              </a:rPr>
              <a:t>https://docs.google.com/presentation/d/1mDR9ed1O565E8w4uFmTqWyq3D-bEAM2cg-tZvKRKcXo/edit?usp=sharing</a:t>
            </a:r>
            <a:r>
              <a:rPr lang="en-US" dirty="0"/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1E529E-E89F-44D6-8C2D-0013CA09D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5EC69-A72C-43F9-924A-1B5C0CA8AE0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580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00397-5E07-49A8-8390-820FB0886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399" cy="1143000"/>
          </a:xfrm>
        </p:spPr>
        <p:txBody>
          <a:bodyPr anchor="ctr">
            <a:normAutofit/>
          </a:bodyPr>
          <a:lstStyle/>
          <a:p>
            <a:r>
              <a:rPr lang="en-US" dirty="0"/>
              <a:t>Google Slides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8E568F2-F695-4279-BECA-2D3587953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79" y="1417638"/>
            <a:ext cx="8916543" cy="4093654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1E529E-E89F-44D6-8C2D-0013CA09D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81B5EC69-A72C-43F9-924A-1B5C0CA8AE0D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21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5DB47-C781-490E-B4AF-9B753DD41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Programs and course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CC4CF-43B6-4C5B-B97D-4C05A982C2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000" dirty="0"/>
              <a:t>All materials required for the workshop were sent to you in an email on January 7, 2021</a:t>
            </a:r>
          </a:p>
          <a:p>
            <a:pPr marL="0" indent="0">
              <a:buNone/>
            </a:pPr>
            <a:endParaRPr lang="en-US" sz="1100" dirty="0"/>
          </a:p>
          <a:p>
            <a:r>
              <a:rPr lang="en-US" sz="3000" dirty="0"/>
              <a:t>Any updates or changes to course content will be maintained on the following GitHub site: </a:t>
            </a:r>
            <a:r>
              <a:rPr lang="en-US" sz="3000" dirty="0">
                <a:hlinkClick r:id="rId2"/>
              </a:rPr>
              <a:t>https://github.com/CIRL-UNC/HybridDesignVisualsWorkshop</a:t>
            </a:r>
            <a:r>
              <a:rPr lang="en-US" sz="3000" dirty="0"/>
              <a:t> </a:t>
            </a:r>
          </a:p>
          <a:p>
            <a:pPr marL="0" indent="0">
              <a:buNone/>
            </a:pPr>
            <a:endParaRPr lang="en-US" sz="1100" dirty="0"/>
          </a:p>
          <a:p>
            <a:r>
              <a:rPr lang="en-US" sz="3000" dirty="0"/>
              <a:t>Please note: we cannot store the datasets on the GitHub site, as they require approval for use</a:t>
            </a:r>
          </a:p>
          <a:p>
            <a:pPr marL="0" indent="0">
              <a:buNone/>
            </a:pPr>
            <a:endParaRPr lang="en-US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1EE173-CCE0-4D33-9A40-0FBDFA2C6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5EC69-A72C-43F9-924A-1B5C0CA8AE0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4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DB43B-E23C-4580-AFCE-5C7575A92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6E7F2-B768-4C0D-B837-C438AC29E5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AC540-5139-4880-B30F-D914975F3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5EC69-A72C-43F9-924A-1B5C0CA8AE0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82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E90F1-7593-49AD-916F-05474CF46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example and clinical context</a:t>
            </a:r>
          </a:p>
        </p:txBody>
      </p:sp>
    </p:spTree>
    <p:extLst>
      <p:ext uri="{BB962C8B-B14F-4D97-AF65-F5344CB8AC3E}">
        <p14:creationId xmlns:p14="http://schemas.microsoft.com/office/powerpoint/2010/main" val="1814094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ICPE 2013 Template">
  <a:themeElements>
    <a:clrScheme name="Custom 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56A0D3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805</Words>
  <Application>Microsoft Office PowerPoint</Application>
  <PresentationFormat>On-screen Show (4:3)</PresentationFormat>
  <Paragraphs>145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Arial Narrow</vt:lpstr>
      <vt:lpstr>Calibri</vt:lpstr>
      <vt:lpstr>Times New Roman</vt:lpstr>
      <vt:lpstr>Wingdings</vt:lpstr>
      <vt:lpstr>ICPE 2013 Template</vt:lpstr>
      <vt:lpstr>An introduction to transporting treatment effects from randomized clinical trials to clinical practice</vt:lpstr>
      <vt:lpstr>Overview</vt:lpstr>
      <vt:lpstr>Workshop team</vt:lpstr>
      <vt:lpstr>Workshop logistics</vt:lpstr>
      <vt:lpstr>Interactive application</vt:lpstr>
      <vt:lpstr>Google Slides</vt:lpstr>
      <vt:lpstr>Programs and course content</vt:lpstr>
      <vt:lpstr>Questions? </vt:lpstr>
      <vt:lpstr>Workshop example and clinical context</vt:lpstr>
      <vt:lpstr>Example: Metastatic Colorectal Cancer</vt:lpstr>
      <vt:lpstr>PowerPoint Presentation</vt:lpstr>
      <vt:lpstr>The role of KRAS in panitumumab efficacy</vt:lpstr>
      <vt:lpstr>PRIME Study Eligibility Criteria </vt:lpstr>
      <vt:lpstr>The PRIME study population</vt:lpstr>
      <vt:lpstr>PRIME Study Findings</vt:lpstr>
      <vt:lpstr>Who is the target population? </vt:lpstr>
      <vt:lpstr>Surveillance Epidemiology and End Results (SEER) Program Registries</vt:lpstr>
      <vt:lpstr>Our goal for today</vt:lpstr>
      <vt:lpstr>Questions?  jennifer.lund@unc.edu mawc@live.unc.edu akeil@unc.edu westreic@email.unc.edu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introduction to transporting treatment effects from randomized clinical trials to clinical practice</dc:title>
  <dc:creator>Lund, Jennifer L</dc:creator>
  <cp:lastModifiedBy>Lund, Jennifer L</cp:lastModifiedBy>
  <cp:revision>4</cp:revision>
  <dcterms:created xsi:type="dcterms:W3CDTF">2021-01-07T15:06:27Z</dcterms:created>
  <dcterms:modified xsi:type="dcterms:W3CDTF">2021-01-07T15:12:09Z</dcterms:modified>
</cp:coreProperties>
</file>

<file path=docProps/thumbnail.jpeg>
</file>